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60" r:id="rId6"/>
    <p:sldId id="261" r:id="rId7"/>
    <p:sldId id="264" r:id="rId8"/>
    <p:sldId id="263" r:id="rId9"/>
    <p:sldId id="273" r:id="rId10"/>
    <p:sldId id="274" r:id="rId11"/>
    <p:sldId id="266" r:id="rId12"/>
    <p:sldId id="267" r:id="rId13"/>
    <p:sldId id="268" r:id="rId14"/>
    <p:sldId id="269" r:id="rId15"/>
    <p:sldId id="270" r:id="rId16"/>
    <p:sldId id="262" r:id="rId17"/>
    <p:sldId id="27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28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trillion</a:t>
            </a:r>
            <a:r>
              <a:rPr lang="en-GB" baseline="0" dirty="0"/>
              <a:t> paths and 16D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9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9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4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99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0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6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8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1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25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10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6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0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21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7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5131E-EFE6-4811-9C64-F3707C89457D}" type="datetimeFigureOut">
              <a:rPr lang="en-GB" smtClean="0"/>
              <a:t>20/07/2016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716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FOURIER ANALYSIS </a:t>
            </a:r>
            <a:br>
              <a:rPr lang="en-GB" dirty="0"/>
            </a:br>
            <a:r>
              <a:rPr lang="en-GB" dirty="0"/>
              <a:t>OF NUMERICAL INTEGRATION IN MONTE CARLO RENDERING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8371"/>
            <a:ext cx="9144000" cy="1655762"/>
          </a:xfrm>
        </p:spPr>
        <p:txBody>
          <a:bodyPr/>
          <a:lstStyle/>
          <a:p>
            <a:r>
              <a:rPr lang="en-GB" dirty="0"/>
              <a:t>        Kartic Subr                      </a:t>
            </a:r>
            <a:r>
              <a:rPr lang="en-GB" dirty="0" err="1"/>
              <a:t>Gurprit</a:t>
            </a:r>
            <a:r>
              <a:rPr lang="en-GB" dirty="0"/>
              <a:t> Singh                   </a:t>
            </a:r>
            <a:r>
              <a:rPr lang="en-GB" dirty="0" err="1"/>
              <a:t>Wojciech</a:t>
            </a:r>
            <a:r>
              <a:rPr lang="en-GB" dirty="0"/>
              <a:t> </a:t>
            </a:r>
            <a:r>
              <a:rPr lang="en-GB" dirty="0" err="1"/>
              <a:t>Jarosz</a:t>
            </a:r>
            <a:endParaRPr lang="en-GB" dirty="0"/>
          </a:p>
          <a:p>
            <a:r>
              <a:rPr lang="en-GB" sz="2000" dirty="0"/>
              <a:t>Heriot Watt University                 Dartmouth College                   Dartmouth College</a:t>
            </a:r>
          </a:p>
        </p:txBody>
      </p:sp>
    </p:spTree>
    <p:extLst>
      <p:ext uri="{BB962C8B-B14F-4D97-AF65-F5344CB8AC3E}">
        <p14:creationId xmlns:p14="http://schemas.microsoft.com/office/powerpoint/2010/main" val="401791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reflection is modelled by an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10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8062513" y="2721490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8074087" y="2714266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8062513" y="2721490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 flipH="1">
            <a:off x="3669813" y="5429595"/>
            <a:ext cx="143266" cy="133614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72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 transport: recursive integral 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11</a:t>
            </a:fld>
            <a:endParaRPr lang="en-GB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00"/>
          <a:stretch/>
        </p:blipFill>
        <p:spPr bwMode="auto">
          <a:xfrm>
            <a:off x="2279578" y="2041418"/>
            <a:ext cx="7365661" cy="84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90002" y="1697593"/>
            <a:ext cx="10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976" y="3164262"/>
            <a:ext cx="194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integral operator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2210" y="3164262"/>
            <a:ext cx="195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emitted 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4945" y="5406823"/>
            <a:ext cx="349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Transport Operators [</a:t>
            </a:r>
            <a:r>
              <a:rPr lang="en-US" dirty="0" err="1"/>
              <a:t>Arvo</a:t>
            </a:r>
            <a:r>
              <a:rPr lang="en-US" dirty="0"/>
              <a:t> 94]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24945" y="5099895"/>
            <a:ext cx="346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Rendering equation [</a:t>
            </a:r>
            <a:r>
              <a:rPr lang="en-US" dirty="0" err="1"/>
              <a:t>Kajiya</a:t>
            </a:r>
            <a:r>
              <a:rPr lang="en-US" dirty="0"/>
              <a:t> 86]</a:t>
            </a:r>
          </a:p>
        </p:txBody>
      </p:sp>
      <p:cxnSp>
        <p:nvCxnSpPr>
          <p:cNvPr id="5" name="Straight Connector 4"/>
          <p:cNvCxnSpPr>
            <a:stCxn id="16" idx="1"/>
          </p:cNvCxnSpPr>
          <p:nvPr/>
        </p:nvCxnSpPr>
        <p:spPr>
          <a:xfrm flipH="1">
            <a:off x="4038213" y="1897648"/>
            <a:ext cx="251789" cy="36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6" idx="3"/>
          </p:cNvCxnSpPr>
          <p:nvPr/>
        </p:nvCxnSpPr>
        <p:spPr>
          <a:xfrm>
            <a:off x="5371901" y="1897648"/>
            <a:ext cx="253748" cy="334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668496" y="2808183"/>
            <a:ext cx="0" cy="40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71901" y="2808183"/>
            <a:ext cx="0" cy="40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L</a:t>
            </a:r>
            <a:r>
              <a:rPr lang="en-GB" dirty="0"/>
              <a:t> is a sum of high-dimensional integrals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12</a:t>
            </a:fld>
            <a:endParaRPr lang="en-GB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8" y="2041417"/>
            <a:ext cx="736566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08438" y="526184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One bounce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231904" y="519795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56873" y="5261840"/>
            <a:ext cx="1721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Three bounces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464152" y="518866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9577" y="2805146"/>
            <a:ext cx="6588198" cy="1957355"/>
          </a:xfrm>
          <a:prstGeom prst="rect">
            <a:avLst/>
          </a:prstGeom>
          <a:solidFill>
            <a:srgbClr val="0000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TextBox 16"/>
          <p:cNvSpPr txBox="1"/>
          <p:nvPr/>
        </p:nvSpPr>
        <p:spPr>
          <a:xfrm>
            <a:off x="6238532" y="1831870"/>
            <a:ext cx="10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8137" y="2667435"/>
            <a:ext cx="194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integral operator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3712" y="2979461"/>
            <a:ext cx="195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emitted 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/>
          <p:cNvCxnSpPr>
            <a:stCxn id="17" idx="1"/>
          </p:cNvCxnSpPr>
          <p:nvPr/>
        </p:nvCxnSpPr>
        <p:spPr>
          <a:xfrm flipH="1">
            <a:off x="4070705" y="2031925"/>
            <a:ext cx="2167827" cy="284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</p:cNvCxnSpPr>
          <p:nvPr/>
        </p:nvCxnSpPr>
        <p:spPr>
          <a:xfrm flipH="1">
            <a:off x="5663952" y="2031925"/>
            <a:ext cx="574580" cy="29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1" idx="1"/>
          </p:cNvCxnSpPr>
          <p:nvPr/>
        </p:nvCxnSpPr>
        <p:spPr>
          <a:xfrm>
            <a:off x="4739098" y="2743744"/>
            <a:ext cx="1434614" cy="43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8" idx="1"/>
          </p:cNvCxnSpPr>
          <p:nvPr/>
        </p:nvCxnSpPr>
        <p:spPr>
          <a:xfrm>
            <a:off x="5402851" y="2734252"/>
            <a:ext cx="775286" cy="13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478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Function-space view: Sampling in path space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13</a:t>
            </a:fld>
            <a:endParaRPr lang="en-GB"/>
          </a:p>
        </p:txBody>
      </p:sp>
      <p:sp>
        <p:nvSpPr>
          <p:cNvPr id="8" name="Cube 7"/>
          <p:cNvSpPr/>
          <p:nvPr/>
        </p:nvSpPr>
        <p:spPr>
          <a:xfrm>
            <a:off x="2449621" y="2935687"/>
            <a:ext cx="1725019" cy="159459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16" descr="Image result for wood te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88" y="2173789"/>
            <a:ext cx="1373174" cy="91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cspm.com/wp-content/uploads/2015/09/LuzMund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30" y="2579675"/>
            <a:ext cx="483962" cy="7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img1.goodfon.su/wallpaper/big/6/22/fotoapparat-canon-eos-7d-ef-10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18312" b="9213"/>
          <a:stretch/>
        </p:blipFill>
        <p:spPr bwMode="auto">
          <a:xfrm rot="649728">
            <a:off x="8657967" y="4545293"/>
            <a:ext cx="1228748" cy="6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s-media-cache-ak0.pinimg.com/236x/6a/09/42/6a0942c935740f21fca9800f4d871a3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79" y="2522718"/>
            <a:ext cx="715812" cy="13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photl.com/images/photos/2008/11/19/0505/wm75316t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35" y="3778885"/>
            <a:ext cx="1303851" cy="8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967126" y="3665287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Oval 20"/>
          <p:cNvSpPr/>
          <p:nvPr/>
        </p:nvSpPr>
        <p:spPr>
          <a:xfrm>
            <a:off x="3582103" y="3110203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Oval 21"/>
          <p:cNvSpPr/>
          <p:nvPr/>
        </p:nvSpPr>
        <p:spPr>
          <a:xfrm>
            <a:off x="3430637" y="4156703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Freeform 22"/>
          <p:cNvSpPr/>
          <p:nvPr/>
        </p:nvSpPr>
        <p:spPr>
          <a:xfrm>
            <a:off x="6173136" y="2275131"/>
            <a:ext cx="2608564" cy="2284598"/>
          </a:xfrm>
          <a:custGeom>
            <a:avLst/>
            <a:gdLst>
              <a:gd name="connsiteX0" fmla="*/ 0 w 3607111"/>
              <a:gd name="connsiteY0" fmla="*/ 628299 h 3197595"/>
              <a:gd name="connsiteX1" fmla="*/ 2602954 w 3607111"/>
              <a:gd name="connsiteY1" fmla="*/ 0 h 3197595"/>
              <a:gd name="connsiteX2" fmla="*/ 1570748 w 3607111"/>
              <a:gd name="connsiteY2" fmla="*/ 1004157 h 3197595"/>
              <a:gd name="connsiteX3" fmla="*/ 3607111 w 3607111"/>
              <a:gd name="connsiteY3" fmla="*/ 3197595 h 3197595"/>
              <a:gd name="connsiteX0" fmla="*/ 0 w 3478085"/>
              <a:gd name="connsiteY0" fmla="*/ 628299 h 3046130"/>
              <a:gd name="connsiteX1" fmla="*/ 2602954 w 3478085"/>
              <a:gd name="connsiteY1" fmla="*/ 0 h 3046130"/>
              <a:gd name="connsiteX2" fmla="*/ 1570748 w 3478085"/>
              <a:gd name="connsiteY2" fmla="*/ 1004157 h 3046130"/>
              <a:gd name="connsiteX3" fmla="*/ 3478085 w 3478085"/>
              <a:gd name="connsiteY3" fmla="*/ 3046130 h 30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8085" h="3046130">
                <a:moveTo>
                  <a:pt x="0" y="628299"/>
                </a:moveTo>
                <a:lnTo>
                  <a:pt x="2602954" y="0"/>
                </a:lnTo>
                <a:lnTo>
                  <a:pt x="1570748" y="1004157"/>
                </a:lnTo>
                <a:lnTo>
                  <a:pt x="3478085" y="3046130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Freeform 23"/>
          <p:cNvSpPr/>
          <p:nvPr/>
        </p:nvSpPr>
        <p:spPr>
          <a:xfrm>
            <a:off x="6198380" y="2889406"/>
            <a:ext cx="2482344" cy="1741848"/>
          </a:xfrm>
          <a:custGeom>
            <a:avLst/>
            <a:gdLst>
              <a:gd name="connsiteX0" fmla="*/ 0 w 3522964"/>
              <a:gd name="connsiteY0" fmla="*/ 0 h 2535637"/>
              <a:gd name="connsiteX1" fmla="*/ 1116353 w 3522964"/>
              <a:gd name="connsiteY1" fmla="*/ 263661 h 2535637"/>
              <a:gd name="connsiteX2" fmla="*/ 112196 w 3522964"/>
              <a:gd name="connsiteY2" fmla="*/ 1576358 h 2535637"/>
              <a:gd name="connsiteX3" fmla="*/ 3522964 w 3522964"/>
              <a:gd name="connsiteY3" fmla="*/ 2535637 h 2535637"/>
              <a:gd name="connsiteX0" fmla="*/ 0 w 3522964"/>
              <a:gd name="connsiteY0" fmla="*/ 0 h 2535637"/>
              <a:gd name="connsiteX1" fmla="*/ 1116353 w 3522964"/>
              <a:gd name="connsiteY1" fmla="*/ 263661 h 2535637"/>
              <a:gd name="connsiteX2" fmla="*/ 409516 w 3522964"/>
              <a:gd name="connsiteY2" fmla="*/ 1531479 h 2535637"/>
              <a:gd name="connsiteX3" fmla="*/ 3522964 w 3522964"/>
              <a:gd name="connsiteY3" fmla="*/ 2535637 h 2535637"/>
              <a:gd name="connsiteX0" fmla="*/ 0 w 3528574"/>
              <a:gd name="connsiteY0" fmla="*/ 0 h 2412221"/>
              <a:gd name="connsiteX1" fmla="*/ 1116353 w 3528574"/>
              <a:gd name="connsiteY1" fmla="*/ 263661 h 2412221"/>
              <a:gd name="connsiteX2" fmla="*/ 409516 w 3528574"/>
              <a:gd name="connsiteY2" fmla="*/ 1531479 h 2412221"/>
              <a:gd name="connsiteX3" fmla="*/ 3528574 w 3528574"/>
              <a:gd name="connsiteY3" fmla="*/ 2412221 h 2412221"/>
              <a:gd name="connsiteX0" fmla="*/ 0 w 3309792"/>
              <a:gd name="connsiteY0" fmla="*/ 0 h 2322464"/>
              <a:gd name="connsiteX1" fmla="*/ 1116353 w 3309792"/>
              <a:gd name="connsiteY1" fmla="*/ 263661 h 2322464"/>
              <a:gd name="connsiteX2" fmla="*/ 409516 w 3309792"/>
              <a:gd name="connsiteY2" fmla="*/ 1531479 h 2322464"/>
              <a:gd name="connsiteX3" fmla="*/ 3309792 w 3309792"/>
              <a:gd name="connsiteY3" fmla="*/ 2322464 h 232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792" h="2322464">
                <a:moveTo>
                  <a:pt x="0" y="0"/>
                </a:moveTo>
                <a:lnTo>
                  <a:pt x="1116353" y="263661"/>
                </a:lnTo>
                <a:lnTo>
                  <a:pt x="409516" y="1531479"/>
                </a:lnTo>
                <a:lnTo>
                  <a:pt x="3309792" y="2322464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Freeform 25"/>
          <p:cNvSpPr/>
          <p:nvPr/>
        </p:nvSpPr>
        <p:spPr>
          <a:xfrm>
            <a:off x="6135270" y="2969347"/>
            <a:ext cx="2473929" cy="1771299"/>
          </a:xfrm>
          <a:custGeom>
            <a:avLst/>
            <a:gdLst>
              <a:gd name="connsiteX0" fmla="*/ 0 w 3618332"/>
              <a:gd name="connsiteY0" fmla="*/ 0 h 2384171"/>
              <a:gd name="connsiteX1" fmla="*/ 460005 w 3618332"/>
              <a:gd name="connsiteY1" fmla="*/ 1733433 h 2384171"/>
              <a:gd name="connsiteX2" fmla="*/ 3618332 w 3618332"/>
              <a:gd name="connsiteY2" fmla="*/ 2384171 h 2384171"/>
              <a:gd name="connsiteX0" fmla="*/ 0 w 3298572"/>
              <a:gd name="connsiteY0" fmla="*/ 0 h 2361732"/>
              <a:gd name="connsiteX1" fmla="*/ 460005 w 3298572"/>
              <a:gd name="connsiteY1" fmla="*/ 1733433 h 2361732"/>
              <a:gd name="connsiteX2" fmla="*/ 3298572 w 3298572"/>
              <a:gd name="connsiteY2" fmla="*/ 2361732 h 236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572" h="2361732">
                <a:moveTo>
                  <a:pt x="0" y="0"/>
                </a:moveTo>
                <a:lnTo>
                  <a:pt x="460005" y="1733433"/>
                </a:lnTo>
                <a:lnTo>
                  <a:pt x="3298572" y="2361732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TextBox 26"/>
          <p:cNvSpPr txBox="1"/>
          <p:nvPr/>
        </p:nvSpPr>
        <p:spPr>
          <a:xfrm>
            <a:off x="1772977" y="4553360"/>
            <a:ext cx="286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10482" y="2383530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light</a:t>
            </a:r>
            <a:endParaRPr lang="en-GB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8915818" y="4253278"/>
            <a:ext cx="705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camera</a:t>
            </a:r>
            <a:endParaRPr lang="en-GB" sz="1350" dirty="0"/>
          </a:p>
        </p:txBody>
      </p:sp>
      <p:sp>
        <p:nvSpPr>
          <p:cNvPr id="31" name="TextBox 30"/>
          <p:cNvSpPr txBox="1"/>
          <p:nvPr/>
        </p:nvSpPr>
        <p:spPr>
          <a:xfrm>
            <a:off x="7310273" y="3966085"/>
            <a:ext cx="9220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light paths</a:t>
            </a:r>
            <a:endParaRPr lang="en-GB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282298" y="2140543"/>
            <a:ext cx="4033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each sample represents a path</a:t>
            </a:r>
          </a:p>
          <a:p>
            <a:r>
              <a:rPr lang="en-US" sz="2000" dirty="0"/>
              <a:t>and has an associated radiance 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525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4900447" y="2306756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7" name="Oval 66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8" name="Oval 67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9" name="Oval 68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0" name="Oval 69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Oval 70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2" name="Oval 71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3" name="Oval 72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4" name="Oval 73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5" name="Oval 74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6" name="Oval 75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7" name="Oval 76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8" name="Oval 77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9" name="Oval 78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0" name="Oval 79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1" name="Oval 80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2" name="Oval 81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3" name="Oval 82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4" name="Oval 83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5" name="Oval 84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6" name="Oval 85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7" name="Oval 86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8" name="Oval 87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9" name="Oval 88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0" name="Oval 89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1" name="Oval 90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2" name="Oval 91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3" name="Oval 92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4" name="Oval 93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5" name="Oval 94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6" name="Oval 95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7" name="Oval 96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8" name="Oval 97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9" name="Oval 98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0" name="Oval 99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1" name="Oval 100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" name="Oval 101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3" name="Oval 102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4" name="Oval 103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5" name="Oval 104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6" name="Oval 105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8" name="Oval 107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 locations shown in path-pixel space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14</a:t>
            </a:fld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69836" y="2344750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69837" y="493034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032260" y="3218747"/>
            <a:ext cx="292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5221" y="4883479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</a:t>
            </a:r>
            <a:r>
              <a:rPr lang="en-US" sz="2000"/>
              <a:t>on sensor</a:t>
            </a:r>
            <a:endParaRPr lang="en-GB" sz="2000" dirty="0"/>
          </a:p>
        </p:txBody>
      </p:sp>
      <p:sp>
        <p:nvSpPr>
          <p:cNvPr id="17" name="Oval 16"/>
          <p:cNvSpPr/>
          <p:nvPr/>
        </p:nvSpPr>
        <p:spPr>
          <a:xfrm>
            <a:off x="5034194" y="257732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Oval 17"/>
          <p:cNvSpPr/>
          <p:nvPr/>
        </p:nvSpPr>
        <p:spPr>
          <a:xfrm>
            <a:off x="5634092" y="252327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Oval 18"/>
          <p:cNvSpPr/>
          <p:nvPr/>
        </p:nvSpPr>
        <p:spPr>
          <a:xfrm>
            <a:off x="5375223" y="31559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Oval 19"/>
          <p:cNvSpPr/>
          <p:nvPr/>
        </p:nvSpPr>
        <p:spPr>
          <a:xfrm>
            <a:off x="6392305" y="268544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Oval 20"/>
          <p:cNvSpPr/>
          <p:nvPr/>
        </p:nvSpPr>
        <p:spPr>
          <a:xfrm>
            <a:off x="6040626" y="252327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Oval 21"/>
          <p:cNvSpPr/>
          <p:nvPr/>
        </p:nvSpPr>
        <p:spPr>
          <a:xfrm>
            <a:off x="5349856" y="273949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Oval 22"/>
          <p:cNvSpPr/>
          <p:nvPr/>
        </p:nvSpPr>
        <p:spPr>
          <a:xfrm>
            <a:off x="5065561" y="326404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Oval 23"/>
          <p:cNvSpPr/>
          <p:nvPr/>
        </p:nvSpPr>
        <p:spPr>
          <a:xfrm>
            <a:off x="5859852" y="345031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Oval 24"/>
          <p:cNvSpPr/>
          <p:nvPr/>
        </p:nvSpPr>
        <p:spPr>
          <a:xfrm>
            <a:off x="5749101" y="29212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Oval 25"/>
          <p:cNvSpPr/>
          <p:nvPr/>
        </p:nvSpPr>
        <p:spPr>
          <a:xfrm rot="19800000">
            <a:off x="5393681" y="368272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Oval 26"/>
          <p:cNvSpPr/>
          <p:nvPr/>
        </p:nvSpPr>
        <p:spPr>
          <a:xfrm rot="19800000">
            <a:off x="5993579" y="36286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Oval 27"/>
          <p:cNvSpPr/>
          <p:nvPr/>
        </p:nvSpPr>
        <p:spPr>
          <a:xfrm rot="19800000">
            <a:off x="5734710" y="426132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9" name="Oval 28"/>
          <p:cNvSpPr/>
          <p:nvPr/>
        </p:nvSpPr>
        <p:spPr>
          <a:xfrm rot="19800000">
            <a:off x="6751792" y="379084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Oval 29"/>
          <p:cNvSpPr/>
          <p:nvPr/>
        </p:nvSpPr>
        <p:spPr>
          <a:xfrm rot="19800000">
            <a:off x="6400113" y="36286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Oval 30"/>
          <p:cNvSpPr/>
          <p:nvPr/>
        </p:nvSpPr>
        <p:spPr>
          <a:xfrm rot="19800000">
            <a:off x="5709343" y="38448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Oval 31"/>
          <p:cNvSpPr/>
          <p:nvPr/>
        </p:nvSpPr>
        <p:spPr>
          <a:xfrm rot="19800000">
            <a:off x="5425048" y="436943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Oval 32"/>
          <p:cNvSpPr/>
          <p:nvPr/>
        </p:nvSpPr>
        <p:spPr>
          <a:xfrm rot="19800000">
            <a:off x="6219339" y="455571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4" name="Oval 33"/>
          <p:cNvSpPr/>
          <p:nvPr/>
        </p:nvSpPr>
        <p:spPr>
          <a:xfrm rot="19800000">
            <a:off x="6108588" y="402667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Oval 34"/>
          <p:cNvSpPr/>
          <p:nvPr/>
        </p:nvSpPr>
        <p:spPr>
          <a:xfrm rot="1800000">
            <a:off x="4900447" y="383173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Oval 35"/>
          <p:cNvSpPr/>
          <p:nvPr/>
        </p:nvSpPr>
        <p:spPr>
          <a:xfrm rot="1800000">
            <a:off x="5500345" y="377767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7" name="Oval 36"/>
          <p:cNvSpPr/>
          <p:nvPr/>
        </p:nvSpPr>
        <p:spPr>
          <a:xfrm rot="1800000">
            <a:off x="5241476" y="441033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8" name="Oval 37"/>
          <p:cNvSpPr/>
          <p:nvPr/>
        </p:nvSpPr>
        <p:spPr>
          <a:xfrm rot="1800000">
            <a:off x="6258558" y="393984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9" name="Oval 38"/>
          <p:cNvSpPr/>
          <p:nvPr/>
        </p:nvSpPr>
        <p:spPr>
          <a:xfrm rot="1800000">
            <a:off x="5906879" y="377767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Oval 39"/>
          <p:cNvSpPr/>
          <p:nvPr/>
        </p:nvSpPr>
        <p:spPr>
          <a:xfrm rot="1800000">
            <a:off x="5216109" y="399390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Oval 40"/>
          <p:cNvSpPr/>
          <p:nvPr/>
        </p:nvSpPr>
        <p:spPr>
          <a:xfrm rot="1800000">
            <a:off x="4931814" y="451844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2" name="Oval 41"/>
          <p:cNvSpPr/>
          <p:nvPr/>
        </p:nvSpPr>
        <p:spPr>
          <a:xfrm rot="1800000">
            <a:off x="5726105" y="470471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3" name="Oval 42"/>
          <p:cNvSpPr/>
          <p:nvPr/>
        </p:nvSpPr>
        <p:spPr>
          <a:xfrm rot="1800000">
            <a:off x="5615354" y="417568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4" name="Oval 43"/>
          <p:cNvSpPr/>
          <p:nvPr/>
        </p:nvSpPr>
        <p:spPr>
          <a:xfrm rot="900000">
            <a:off x="6211833" y="236081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5" name="Oval 44"/>
          <p:cNvSpPr/>
          <p:nvPr/>
        </p:nvSpPr>
        <p:spPr>
          <a:xfrm rot="900000">
            <a:off x="6811731" y="23067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6" name="Oval 45"/>
          <p:cNvSpPr/>
          <p:nvPr/>
        </p:nvSpPr>
        <p:spPr>
          <a:xfrm rot="900000">
            <a:off x="6552862" y="293941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7" name="Oval 46"/>
          <p:cNvSpPr/>
          <p:nvPr/>
        </p:nvSpPr>
        <p:spPr>
          <a:xfrm rot="900000">
            <a:off x="7569945" y="24689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8" name="Oval 47"/>
          <p:cNvSpPr/>
          <p:nvPr/>
        </p:nvSpPr>
        <p:spPr>
          <a:xfrm rot="900000">
            <a:off x="7218265" y="23067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9" name="Oval 48"/>
          <p:cNvSpPr/>
          <p:nvPr/>
        </p:nvSpPr>
        <p:spPr>
          <a:xfrm rot="900000">
            <a:off x="6527496" y="252298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Oval 49"/>
          <p:cNvSpPr/>
          <p:nvPr/>
        </p:nvSpPr>
        <p:spPr>
          <a:xfrm rot="900000">
            <a:off x="6243201" y="304752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1" name="Oval 50"/>
          <p:cNvSpPr/>
          <p:nvPr/>
        </p:nvSpPr>
        <p:spPr>
          <a:xfrm rot="900000">
            <a:off x="7037491" y="323380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2" name="Oval 51"/>
          <p:cNvSpPr/>
          <p:nvPr/>
        </p:nvSpPr>
        <p:spPr>
          <a:xfrm rot="900000">
            <a:off x="6926740" y="270476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3" name="Oval 52"/>
          <p:cNvSpPr/>
          <p:nvPr/>
        </p:nvSpPr>
        <p:spPr>
          <a:xfrm rot="19800000">
            <a:off x="6584918" y="426374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4" name="Oval 53"/>
          <p:cNvSpPr/>
          <p:nvPr/>
        </p:nvSpPr>
        <p:spPr>
          <a:xfrm rot="19800000">
            <a:off x="7026090" y="369629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5" name="Oval 54"/>
          <p:cNvSpPr/>
          <p:nvPr/>
        </p:nvSpPr>
        <p:spPr>
          <a:xfrm rot="19800000">
            <a:off x="7127099" y="426132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6" name="Oval 55"/>
          <p:cNvSpPr/>
          <p:nvPr/>
        </p:nvSpPr>
        <p:spPr>
          <a:xfrm rot="19800000">
            <a:off x="6919235" y="446168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7" name="Oval 56"/>
          <p:cNvSpPr/>
          <p:nvPr/>
        </p:nvSpPr>
        <p:spPr>
          <a:xfrm rot="19800000">
            <a:off x="7403091" y="44040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8" name="Oval 57"/>
          <p:cNvSpPr/>
          <p:nvPr/>
        </p:nvSpPr>
        <p:spPr>
          <a:xfrm rot="19800000">
            <a:off x="7375866" y="35755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9" name="Oval 58"/>
          <p:cNvSpPr/>
          <p:nvPr/>
        </p:nvSpPr>
        <p:spPr>
          <a:xfrm>
            <a:off x="6860122" y="4111600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0" name="Oval 59"/>
          <p:cNvSpPr/>
          <p:nvPr/>
        </p:nvSpPr>
        <p:spPr>
          <a:xfrm>
            <a:off x="6614623" y="3306060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1" name="Oval 60"/>
          <p:cNvSpPr/>
          <p:nvPr/>
        </p:nvSpPr>
        <p:spPr>
          <a:xfrm>
            <a:off x="5888956" y="23454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63878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Rendering: </a:t>
            </a:r>
            <a:br>
              <a:rPr lang="en-GB" dirty="0"/>
            </a:br>
            <a:r>
              <a:rPr lang="en-GB" dirty="0"/>
              <a:t>integration followed by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15</a:t>
            </a:fld>
            <a:endParaRPr lang="en-GB"/>
          </a:p>
        </p:txBody>
      </p:sp>
      <p:grpSp>
        <p:nvGrpSpPr>
          <p:cNvPr id="114" name="Group 113"/>
          <p:cNvGrpSpPr/>
          <p:nvPr/>
        </p:nvGrpSpPr>
        <p:grpSpPr>
          <a:xfrm>
            <a:off x="1965454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15" name="Oval 114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7" name="Oval 116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9" name="Oval 118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2" name="Oval 121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4" name="Oval 123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5" name="Oval 124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6" name="Oval 125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7" name="Oval 126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8" name="Oval 127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9" name="Oval 128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0" name="Oval 129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1" name="Oval 130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2" name="Oval 131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3" name="Oval 132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4" name="Oval 133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5" name="Oval 134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6" name="Oval 135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7" name="Oval 136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8" name="Oval 137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9" name="Oval 138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0" name="Oval 139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1" name="Oval 140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2" name="Oval 141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3" name="Oval 142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4" name="Oval 143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5" name="Oval 144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6" name="Oval 145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7" name="Oval 146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8" name="Oval 147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9" name="Oval 148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0" name="Oval 149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1" name="Oval 150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2" name="Oval 151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3" name="Oval 152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4" name="Oval 153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5" name="Oval 154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6" name="Oval 155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9" name="Oval 158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 flipV="1">
            <a:off x="1834843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1834844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119950" y="3284642"/>
            <a:ext cx="288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2440229" y="4926691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</a:t>
            </a:r>
            <a:r>
              <a:rPr lang="en-US" sz="2000"/>
              <a:t>on sensor</a:t>
            </a:r>
            <a:endParaRPr lang="en-GB" sz="2000" dirty="0"/>
          </a:p>
        </p:txBody>
      </p:sp>
      <p:sp>
        <p:nvSpPr>
          <p:cNvPr id="164" name="Oval 163"/>
          <p:cNvSpPr/>
          <p:nvPr/>
        </p:nvSpPr>
        <p:spPr>
          <a:xfrm>
            <a:off x="213728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5" name="Oval 164"/>
          <p:cNvSpPr/>
          <p:nvPr/>
        </p:nvSpPr>
        <p:spPr>
          <a:xfrm>
            <a:off x="2737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6" name="Oval 165"/>
          <p:cNvSpPr/>
          <p:nvPr/>
        </p:nvSpPr>
        <p:spPr>
          <a:xfrm>
            <a:off x="247831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7" name="Oval 166"/>
          <p:cNvSpPr/>
          <p:nvPr/>
        </p:nvSpPr>
        <p:spPr>
          <a:xfrm>
            <a:off x="349540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8" name="Oval 167"/>
          <p:cNvSpPr/>
          <p:nvPr/>
        </p:nvSpPr>
        <p:spPr>
          <a:xfrm>
            <a:off x="31437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9" name="Oval 168"/>
          <p:cNvSpPr/>
          <p:nvPr/>
        </p:nvSpPr>
        <p:spPr>
          <a:xfrm>
            <a:off x="245295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0" name="Oval 169"/>
          <p:cNvSpPr/>
          <p:nvPr/>
        </p:nvSpPr>
        <p:spPr>
          <a:xfrm>
            <a:off x="216865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1" name="Oval 170"/>
          <p:cNvSpPr/>
          <p:nvPr/>
        </p:nvSpPr>
        <p:spPr>
          <a:xfrm>
            <a:off x="296294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2" name="Oval 171"/>
          <p:cNvSpPr/>
          <p:nvPr/>
        </p:nvSpPr>
        <p:spPr>
          <a:xfrm>
            <a:off x="285219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3" name="Oval 172"/>
          <p:cNvSpPr/>
          <p:nvPr/>
        </p:nvSpPr>
        <p:spPr>
          <a:xfrm rot="19800000">
            <a:off x="249677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4" name="Oval 173"/>
          <p:cNvSpPr/>
          <p:nvPr/>
        </p:nvSpPr>
        <p:spPr>
          <a:xfrm rot="19800000">
            <a:off x="30966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5" name="Oval 174"/>
          <p:cNvSpPr/>
          <p:nvPr/>
        </p:nvSpPr>
        <p:spPr>
          <a:xfrm rot="19800000">
            <a:off x="283780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6" name="Oval 175"/>
          <p:cNvSpPr/>
          <p:nvPr/>
        </p:nvSpPr>
        <p:spPr>
          <a:xfrm rot="19800000">
            <a:off x="38548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7" name="Oval 176"/>
          <p:cNvSpPr/>
          <p:nvPr/>
        </p:nvSpPr>
        <p:spPr>
          <a:xfrm rot="19800000">
            <a:off x="35032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8" name="Oval 177"/>
          <p:cNvSpPr/>
          <p:nvPr/>
        </p:nvSpPr>
        <p:spPr>
          <a:xfrm rot="19800000">
            <a:off x="281243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9" name="Oval 178"/>
          <p:cNvSpPr/>
          <p:nvPr/>
        </p:nvSpPr>
        <p:spPr>
          <a:xfrm rot="19800000">
            <a:off x="252814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0" name="Oval 179"/>
          <p:cNvSpPr/>
          <p:nvPr/>
        </p:nvSpPr>
        <p:spPr>
          <a:xfrm rot="19800000">
            <a:off x="33224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1" name="Oval 180"/>
          <p:cNvSpPr/>
          <p:nvPr/>
        </p:nvSpPr>
        <p:spPr>
          <a:xfrm rot="19800000">
            <a:off x="321168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2" name="Oval 181"/>
          <p:cNvSpPr/>
          <p:nvPr/>
        </p:nvSpPr>
        <p:spPr>
          <a:xfrm rot="1800000">
            <a:off x="200354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3" name="Oval 182"/>
          <p:cNvSpPr/>
          <p:nvPr/>
        </p:nvSpPr>
        <p:spPr>
          <a:xfrm rot="1800000">
            <a:off x="260344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4" name="Oval 183"/>
          <p:cNvSpPr/>
          <p:nvPr/>
        </p:nvSpPr>
        <p:spPr>
          <a:xfrm rot="1800000">
            <a:off x="234457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5" name="Oval 184"/>
          <p:cNvSpPr/>
          <p:nvPr/>
        </p:nvSpPr>
        <p:spPr>
          <a:xfrm rot="1800000">
            <a:off x="336165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6" name="Oval 185"/>
          <p:cNvSpPr/>
          <p:nvPr/>
        </p:nvSpPr>
        <p:spPr>
          <a:xfrm rot="1800000">
            <a:off x="30099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7" name="Oval 186"/>
          <p:cNvSpPr/>
          <p:nvPr/>
        </p:nvSpPr>
        <p:spPr>
          <a:xfrm rot="1800000">
            <a:off x="231920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8" name="Oval 187"/>
          <p:cNvSpPr/>
          <p:nvPr/>
        </p:nvSpPr>
        <p:spPr>
          <a:xfrm rot="1800000">
            <a:off x="203491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9" name="Oval 188"/>
          <p:cNvSpPr/>
          <p:nvPr/>
        </p:nvSpPr>
        <p:spPr>
          <a:xfrm rot="1800000">
            <a:off x="282920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0" name="Oval 189"/>
          <p:cNvSpPr/>
          <p:nvPr/>
        </p:nvSpPr>
        <p:spPr>
          <a:xfrm rot="1800000">
            <a:off x="271844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1" name="Oval 190"/>
          <p:cNvSpPr/>
          <p:nvPr/>
        </p:nvSpPr>
        <p:spPr>
          <a:xfrm rot="900000">
            <a:off x="331492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2" name="Oval 191"/>
          <p:cNvSpPr/>
          <p:nvPr/>
        </p:nvSpPr>
        <p:spPr>
          <a:xfrm rot="900000">
            <a:off x="391482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3" name="Oval 192"/>
          <p:cNvSpPr/>
          <p:nvPr/>
        </p:nvSpPr>
        <p:spPr>
          <a:xfrm rot="900000">
            <a:off x="36559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4" name="Oval 193"/>
          <p:cNvSpPr/>
          <p:nvPr/>
        </p:nvSpPr>
        <p:spPr>
          <a:xfrm rot="900000">
            <a:off x="467304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5" name="Oval 194"/>
          <p:cNvSpPr/>
          <p:nvPr/>
        </p:nvSpPr>
        <p:spPr>
          <a:xfrm rot="900000">
            <a:off x="43213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6" name="Oval 195"/>
          <p:cNvSpPr/>
          <p:nvPr/>
        </p:nvSpPr>
        <p:spPr>
          <a:xfrm rot="900000">
            <a:off x="363059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7" name="Oval 196"/>
          <p:cNvSpPr/>
          <p:nvPr/>
        </p:nvSpPr>
        <p:spPr>
          <a:xfrm rot="900000">
            <a:off x="334629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8" name="Oval 197"/>
          <p:cNvSpPr/>
          <p:nvPr/>
        </p:nvSpPr>
        <p:spPr>
          <a:xfrm rot="900000">
            <a:off x="414058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9" name="Oval 198"/>
          <p:cNvSpPr/>
          <p:nvPr/>
        </p:nvSpPr>
        <p:spPr>
          <a:xfrm rot="900000">
            <a:off x="40298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0" name="Oval 199"/>
          <p:cNvSpPr/>
          <p:nvPr/>
        </p:nvSpPr>
        <p:spPr>
          <a:xfrm rot="19800000">
            <a:off x="368801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1" name="Oval 200"/>
          <p:cNvSpPr/>
          <p:nvPr/>
        </p:nvSpPr>
        <p:spPr>
          <a:xfrm rot="19800000">
            <a:off x="412918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2" name="Oval 201"/>
          <p:cNvSpPr/>
          <p:nvPr/>
        </p:nvSpPr>
        <p:spPr>
          <a:xfrm rot="19800000">
            <a:off x="423019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3" name="Oval 202"/>
          <p:cNvSpPr/>
          <p:nvPr/>
        </p:nvSpPr>
        <p:spPr>
          <a:xfrm rot="19800000">
            <a:off x="40223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4" name="Oval 203"/>
          <p:cNvSpPr/>
          <p:nvPr/>
        </p:nvSpPr>
        <p:spPr>
          <a:xfrm rot="19800000">
            <a:off x="4506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5" name="Oval 204"/>
          <p:cNvSpPr/>
          <p:nvPr/>
        </p:nvSpPr>
        <p:spPr>
          <a:xfrm rot="19800000">
            <a:off x="44789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6" name="Oval 205"/>
          <p:cNvSpPr/>
          <p:nvPr/>
        </p:nvSpPr>
        <p:spPr>
          <a:xfrm>
            <a:off x="3963218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7" name="Oval 206"/>
          <p:cNvSpPr/>
          <p:nvPr/>
        </p:nvSpPr>
        <p:spPr>
          <a:xfrm>
            <a:off x="3717718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8" name="Oval 207"/>
          <p:cNvSpPr/>
          <p:nvPr/>
        </p:nvSpPr>
        <p:spPr>
          <a:xfrm>
            <a:off x="2992051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9" name="TextBox 208"/>
          <p:cNvSpPr txBox="1"/>
          <p:nvPr/>
        </p:nvSpPr>
        <p:spPr>
          <a:xfrm>
            <a:off x="2052932" y="2530383"/>
            <a:ext cx="2538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path-space </a:t>
            </a:r>
            <a:r>
              <a:rPr lang="en-US" sz="2000" dirty="0">
                <a:solidFill>
                  <a:srgbClr val="FFFF00"/>
                </a:solidFill>
              </a:rPr>
              <a:t>integration</a:t>
            </a:r>
          </a:p>
          <a:p>
            <a:pPr algn="ctr"/>
            <a:r>
              <a:rPr lang="en-US" sz="2000" dirty="0"/>
              <a:t> (projection)</a:t>
            </a:r>
            <a:endParaRPr lang="en-GB" sz="2000" dirty="0"/>
          </a:p>
        </p:txBody>
      </p:sp>
      <p:sp>
        <p:nvSpPr>
          <p:cNvPr id="210" name="Down Arrow 209"/>
          <p:cNvSpPr/>
          <p:nvPr/>
        </p:nvSpPr>
        <p:spPr>
          <a:xfrm>
            <a:off x="3188946" y="3174422"/>
            <a:ext cx="369636" cy="1619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7427439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7427440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8032825" y="4939369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</a:t>
            </a:r>
            <a:r>
              <a:rPr lang="en-US" sz="2000"/>
              <a:t>on sensor</a:t>
            </a:r>
            <a:endParaRPr lang="en-GB" sz="2000" dirty="0"/>
          </a:p>
        </p:txBody>
      </p:sp>
      <p:sp>
        <p:nvSpPr>
          <p:cNvPr id="214" name="Oval 213"/>
          <p:cNvSpPr/>
          <p:nvPr/>
        </p:nvSpPr>
        <p:spPr>
          <a:xfrm>
            <a:off x="772369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5" name="Oval 214"/>
          <p:cNvSpPr/>
          <p:nvPr/>
        </p:nvSpPr>
        <p:spPr>
          <a:xfrm>
            <a:off x="832359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6" name="Oval 215"/>
          <p:cNvSpPr/>
          <p:nvPr/>
        </p:nvSpPr>
        <p:spPr>
          <a:xfrm>
            <a:off x="80647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7" name="Oval 216"/>
          <p:cNvSpPr/>
          <p:nvPr/>
        </p:nvSpPr>
        <p:spPr>
          <a:xfrm>
            <a:off x="9101021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8" name="Oval 217"/>
          <p:cNvSpPr/>
          <p:nvPr/>
        </p:nvSpPr>
        <p:spPr>
          <a:xfrm>
            <a:off x="8732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9" name="Oval 218"/>
          <p:cNvSpPr/>
          <p:nvPr/>
        </p:nvSpPr>
        <p:spPr>
          <a:xfrm>
            <a:off x="803936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0" name="Oval 219"/>
          <p:cNvSpPr/>
          <p:nvPr/>
        </p:nvSpPr>
        <p:spPr>
          <a:xfrm>
            <a:off x="7755065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1" name="Oval 220"/>
          <p:cNvSpPr/>
          <p:nvPr/>
        </p:nvSpPr>
        <p:spPr>
          <a:xfrm>
            <a:off x="855189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2" name="Oval 221"/>
          <p:cNvSpPr/>
          <p:nvPr/>
        </p:nvSpPr>
        <p:spPr>
          <a:xfrm>
            <a:off x="8441139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3" name="Oval 222"/>
          <p:cNvSpPr/>
          <p:nvPr/>
        </p:nvSpPr>
        <p:spPr>
          <a:xfrm rot="19800000">
            <a:off x="808318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4" name="Oval 223"/>
          <p:cNvSpPr/>
          <p:nvPr/>
        </p:nvSpPr>
        <p:spPr>
          <a:xfrm rot="19800000">
            <a:off x="868561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5" name="Oval 224"/>
          <p:cNvSpPr/>
          <p:nvPr/>
        </p:nvSpPr>
        <p:spPr>
          <a:xfrm rot="19800000">
            <a:off x="9436245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6" name="Oval 225"/>
          <p:cNvSpPr/>
          <p:nvPr/>
        </p:nvSpPr>
        <p:spPr>
          <a:xfrm rot="19800000">
            <a:off x="910882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7" name="Oval 226"/>
          <p:cNvSpPr/>
          <p:nvPr/>
        </p:nvSpPr>
        <p:spPr>
          <a:xfrm rot="19800000">
            <a:off x="8377923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8" name="Oval 227"/>
          <p:cNvSpPr/>
          <p:nvPr/>
        </p:nvSpPr>
        <p:spPr>
          <a:xfrm rot="19800000">
            <a:off x="811455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9" name="Oval 228"/>
          <p:cNvSpPr/>
          <p:nvPr/>
        </p:nvSpPr>
        <p:spPr>
          <a:xfrm rot="19800000">
            <a:off x="8911377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0" name="Oval 229"/>
          <p:cNvSpPr/>
          <p:nvPr/>
        </p:nvSpPr>
        <p:spPr>
          <a:xfrm rot="19800000">
            <a:off x="880062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1" name="Oval 230"/>
          <p:cNvSpPr/>
          <p:nvPr/>
        </p:nvSpPr>
        <p:spPr>
          <a:xfrm rot="1800000">
            <a:off x="7589951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2" name="Oval 231"/>
          <p:cNvSpPr/>
          <p:nvPr/>
        </p:nvSpPr>
        <p:spPr>
          <a:xfrm rot="1800000">
            <a:off x="818984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3" name="Oval 232"/>
          <p:cNvSpPr/>
          <p:nvPr/>
        </p:nvSpPr>
        <p:spPr>
          <a:xfrm rot="1800000">
            <a:off x="793098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4" name="Oval 233"/>
          <p:cNvSpPr/>
          <p:nvPr/>
        </p:nvSpPr>
        <p:spPr>
          <a:xfrm rot="1800000">
            <a:off x="8967274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5" name="Oval 234"/>
          <p:cNvSpPr/>
          <p:nvPr/>
        </p:nvSpPr>
        <p:spPr>
          <a:xfrm rot="1800000">
            <a:off x="859891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6" name="Oval 235"/>
          <p:cNvSpPr/>
          <p:nvPr/>
        </p:nvSpPr>
        <p:spPr>
          <a:xfrm rot="1800000">
            <a:off x="790561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7" name="Oval 236"/>
          <p:cNvSpPr/>
          <p:nvPr/>
        </p:nvSpPr>
        <p:spPr>
          <a:xfrm rot="1800000">
            <a:off x="762131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8" name="Oval 237"/>
          <p:cNvSpPr/>
          <p:nvPr/>
        </p:nvSpPr>
        <p:spPr>
          <a:xfrm rot="1800000">
            <a:off x="8458215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9" name="Oval 238"/>
          <p:cNvSpPr/>
          <p:nvPr/>
        </p:nvSpPr>
        <p:spPr>
          <a:xfrm rot="1800000">
            <a:off x="830485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0" name="Oval 239"/>
          <p:cNvSpPr/>
          <p:nvPr/>
        </p:nvSpPr>
        <p:spPr>
          <a:xfrm rot="900000">
            <a:off x="890387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1" name="Oval 240"/>
          <p:cNvSpPr/>
          <p:nvPr/>
        </p:nvSpPr>
        <p:spPr>
          <a:xfrm rot="900000">
            <a:off x="9519330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2" name="Oval 241"/>
          <p:cNvSpPr/>
          <p:nvPr/>
        </p:nvSpPr>
        <p:spPr>
          <a:xfrm rot="900000">
            <a:off x="926157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3" name="Oval 242"/>
          <p:cNvSpPr/>
          <p:nvPr/>
        </p:nvSpPr>
        <p:spPr>
          <a:xfrm rot="900000">
            <a:off x="10207820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4" name="Oval 243"/>
          <p:cNvSpPr/>
          <p:nvPr/>
        </p:nvSpPr>
        <p:spPr>
          <a:xfrm rot="900000">
            <a:off x="9902177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5" name="Oval 244"/>
          <p:cNvSpPr/>
          <p:nvPr/>
        </p:nvSpPr>
        <p:spPr>
          <a:xfrm rot="900000">
            <a:off x="9236211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6" name="Oval 245"/>
          <p:cNvSpPr/>
          <p:nvPr/>
        </p:nvSpPr>
        <p:spPr>
          <a:xfrm rot="900000">
            <a:off x="8951916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7" name="Oval 246"/>
          <p:cNvSpPr/>
          <p:nvPr/>
        </p:nvSpPr>
        <p:spPr>
          <a:xfrm rot="900000">
            <a:off x="9745089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8" name="Oval 247"/>
          <p:cNvSpPr/>
          <p:nvPr/>
        </p:nvSpPr>
        <p:spPr>
          <a:xfrm rot="900000">
            <a:off x="9634338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9" name="Oval 248"/>
          <p:cNvSpPr/>
          <p:nvPr/>
        </p:nvSpPr>
        <p:spPr>
          <a:xfrm rot="19800000">
            <a:off x="9293634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0" name="Oval 249"/>
          <p:cNvSpPr/>
          <p:nvPr/>
        </p:nvSpPr>
        <p:spPr>
          <a:xfrm rot="19800000">
            <a:off x="9733688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1" name="Oval 250"/>
          <p:cNvSpPr/>
          <p:nvPr/>
        </p:nvSpPr>
        <p:spPr>
          <a:xfrm rot="19800000">
            <a:off x="983469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2" name="Oval 251"/>
          <p:cNvSpPr/>
          <p:nvPr/>
        </p:nvSpPr>
        <p:spPr>
          <a:xfrm rot="19800000">
            <a:off x="962683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3" name="Oval 252"/>
          <p:cNvSpPr/>
          <p:nvPr/>
        </p:nvSpPr>
        <p:spPr>
          <a:xfrm rot="19800000">
            <a:off x="10077183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4" name="Oval 253"/>
          <p:cNvSpPr/>
          <p:nvPr/>
        </p:nvSpPr>
        <p:spPr>
          <a:xfrm rot="19800000">
            <a:off x="10022802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5" name="Oval 254"/>
          <p:cNvSpPr/>
          <p:nvPr/>
        </p:nvSpPr>
        <p:spPr>
          <a:xfrm>
            <a:off x="9567721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6" name="Oval 255"/>
          <p:cNvSpPr/>
          <p:nvPr/>
        </p:nvSpPr>
        <p:spPr>
          <a:xfrm>
            <a:off x="9323338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7" name="Oval 256"/>
          <p:cNvSpPr/>
          <p:nvPr/>
        </p:nvSpPr>
        <p:spPr>
          <a:xfrm>
            <a:off x="8580994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8" name="TextBox 257"/>
          <p:cNvSpPr txBox="1"/>
          <p:nvPr/>
        </p:nvSpPr>
        <p:spPr>
          <a:xfrm>
            <a:off x="8176114" y="3203297"/>
            <a:ext cx="2373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reconstruction</a:t>
            </a:r>
            <a:r>
              <a:rPr lang="en-US" sz="2000" dirty="0"/>
              <a:t> using </a:t>
            </a:r>
          </a:p>
          <a:p>
            <a:r>
              <a:rPr lang="en-US" sz="2000" dirty="0"/>
              <a:t>integrated radiance</a:t>
            </a:r>
            <a:endParaRPr lang="en-GB" sz="2000" dirty="0"/>
          </a:p>
        </p:txBody>
      </p:sp>
      <p:sp>
        <p:nvSpPr>
          <p:cNvPr id="259" name="Oval 258"/>
          <p:cNvSpPr/>
          <p:nvPr/>
        </p:nvSpPr>
        <p:spPr>
          <a:xfrm rot="19800000">
            <a:off x="8391476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0" name="TextBox 259"/>
          <p:cNvSpPr txBox="1"/>
          <p:nvPr/>
        </p:nvSpPr>
        <p:spPr>
          <a:xfrm rot="16200000">
            <a:off x="5860715" y="3197494"/>
            <a:ext cx="270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(radiance)</a:t>
            </a:r>
            <a:endParaRPr lang="en-GB" sz="2000" dirty="0"/>
          </a:p>
        </p:txBody>
      </p:sp>
      <p:sp>
        <p:nvSpPr>
          <p:cNvPr id="261" name="Freeform 260"/>
          <p:cNvSpPr/>
          <p:nvPr/>
        </p:nvSpPr>
        <p:spPr>
          <a:xfrm>
            <a:off x="7654331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841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52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al 262"/>
          <p:cNvSpPr/>
          <p:nvPr/>
        </p:nvSpPr>
        <p:spPr>
          <a:xfrm rot="1195875">
            <a:off x="5267030" y="3016627"/>
            <a:ext cx="369071" cy="1307501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Local variation is useful for adaptive sampling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18</a:t>
            </a:fld>
            <a:endParaRPr lang="en-GB"/>
          </a:p>
        </p:txBody>
      </p:sp>
      <p:grpSp>
        <p:nvGrpSpPr>
          <p:cNvPr id="114" name="Group 113"/>
          <p:cNvGrpSpPr/>
          <p:nvPr/>
        </p:nvGrpSpPr>
        <p:grpSpPr>
          <a:xfrm>
            <a:off x="2921628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15" name="Oval 114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7" name="Oval 116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9" name="Oval 118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2" name="Oval 121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4" name="Oval 123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5" name="Oval 124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6" name="Oval 125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7" name="Oval 126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8" name="Oval 127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9" name="Oval 128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0" name="Oval 129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1" name="Oval 130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2" name="Oval 131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3" name="Oval 132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4" name="Oval 133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5" name="Oval 134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6" name="Oval 135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7" name="Oval 136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8" name="Oval 137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9" name="Oval 138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0" name="Oval 139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1" name="Oval 140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2" name="Oval 141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3" name="Oval 142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4" name="Oval 143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5" name="Oval 144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6" name="Oval 145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7" name="Oval 146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8" name="Oval 147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9" name="Oval 148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0" name="Oval 149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1" name="Oval 150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2" name="Oval 151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3" name="Oval 152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4" name="Oval 153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5" name="Oval 154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6" name="Oval 155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9" name="Oval 158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 flipV="1">
            <a:off x="2791017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791018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1163273" y="3387180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n-dimensional path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space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396403" y="4926691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pixels 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on sensor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309346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5" name="Oval 164"/>
          <p:cNvSpPr/>
          <p:nvPr/>
        </p:nvSpPr>
        <p:spPr>
          <a:xfrm>
            <a:off x="3693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6" name="Oval 165"/>
          <p:cNvSpPr/>
          <p:nvPr/>
        </p:nvSpPr>
        <p:spPr>
          <a:xfrm>
            <a:off x="343449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7" name="Oval 166"/>
          <p:cNvSpPr/>
          <p:nvPr/>
        </p:nvSpPr>
        <p:spPr>
          <a:xfrm>
            <a:off x="44515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8" name="Oval 167"/>
          <p:cNvSpPr/>
          <p:nvPr/>
        </p:nvSpPr>
        <p:spPr>
          <a:xfrm>
            <a:off x="409989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9" name="Oval 168"/>
          <p:cNvSpPr/>
          <p:nvPr/>
        </p:nvSpPr>
        <p:spPr>
          <a:xfrm>
            <a:off x="340912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0" name="Oval 169"/>
          <p:cNvSpPr/>
          <p:nvPr/>
        </p:nvSpPr>
        <p:spPr>
          <a:xfrm>
            <a:off x="31248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1" name="Oval 170"/>
          <p:cNvSpPr/>
          <p:nvPr/>
        </p:nvSpPr>
        <p:spPr>
          <a:xfrm>
            <a:off x="39191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2" name="Oval 171"/>
          <p:cNvSpPr/>
          <p:nvPr/>
        </p:nvSpPr>
        <p:spPr>
          <a:xfrm>
            <a:off x="38083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3" name="Oval 172"/>
          <p:cNvSpPr/>
          <p:nvPr/>
        </p:nvSpPr>
        <p:spPr>
          <a:xfrm rot="19800000">
            <a:off x="345295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4" name="Oval 173"/>
          <p:cNvSpPr/>
          <p:nvPr/>
        </p:nvSpPr>
        <p:spPr>
          <a:xfrm rot="19800000">
            <a:off x="40528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5" name="Oval 174"/>
          <p:cNvSpPr/>
          <p:nvPr/>
        </p:nvSpPr>
        <p:spPr>
          <a:xfrm rot="19800000">
            <a:off x="37939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6" name="Oval 175"/>
          <p:cNvSpPr/>
          <p:nvPr/>
        </p:nvSpPr>
        <p:spPr>
          <a:xfrm rot="19800000">
            <a:off x="48110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7" name="Oval 176"/>
          <p:cNvSpPr/>
          <p:nvPr/>
        </p:nvSpPr>
        <p:spPr>
          <a:xfrm rot="19800000">
            <a:off x="445938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8" name="Oval 177"/>
          <p:cNvSpPr/>
          <p:nvPr/>
        </p:nvSpPr>
        <p:spPr>
          <a:xfrm rot="19800000">
            <a:off x="376861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9" name="Oval 178"/>
          <p:cNvSpPr/>
          <p:nvPr/>
        </p:nvSpPr>
        <p:spPr>
          <a:xfrm rot="19800000">
            <a:off x="348431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0" name="Oval 179"/>
          <p:cNvSpPr/>
          <p:nvPr/>
        </p:nvSpPr>
        <p:spPr>
          <a:xfrm rot="19800000">
            <a:off x="42786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1" name="Oval 180"/>
          <p:cNvSpPr/>
          <p:nvPr/>
        </p:nvSpPr>
        <p:spPr>
          <a:xfrm rot="19800000">
            <a:off x="41678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2" name="Oval 181"/>
          <p:cNvSpPr/>
          <p:nvPr/>
        </p:nvSpPr>
        <p:spPr>
          <a:xfrm rot="1800000">
            <a:off x="295971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3" name="Oval 182"/>
          <p:cNvSpPr/>
          <p:nvPr/>
        </p:nvSpPr>
        <p:spPr>
          <a:xfrm rot="1800000">
            <a:off x="35596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4" name="Oval 183"/>
          <p:cNvSpPr/>
          <p:nvPr/>
        </p:nvSpPr>
        <p:spPr>
          <a:xfrm rot="1800000">
            <a:off x="330074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5" name="Oval 184"/>
          <p:cNvSpPr/>
          <p:nvPr/>
        </p:nvSpPr>
        <p:spPr>
          <a:xfrm rot="1800000">
            <a:off x="431782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6" name="Oval 185"/>
          <p:cNvSpPr/>
          <p:nvPr/>
        </p:nvSpPr>
        <p:spPr>
          <a:xfrm rot="1800000">
            <a:off x="39661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7" name="Oval 186"/>
          <p:cNvSpPr/>
          <p:nvPr/>
        </p:nvSpPr>
        <p:spPr>
          <a:xfrm rot="1800000">
            <a:off x="32753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8" name="Oval 187"/>
          <p:cNvSpPr/>
          <p:nvPr/>
        </p:nvSpPr>
        <p:spPr>
          <a:xfrm rot="1800000">
            <a:off x="299108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9" name="Oval 188"/>
          <p:cNvSpPr/>
          <p:nvPr/>
        </p:nvSpPr>
        <p:spPr>
          <a:xfrm rot="1800000">
            <a:off x="37853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0" name="Oval 189"/>
          <p:cNvSpPr/>
          <p:nvPr/>
        </p:nvSpPr>
        <p:spPr>
          <a:xfrm rot="1800000">
            <a:off x="367462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1" name="Oval 190"/>
          <p:cNvSpPr/>
          <p:nvPr/>
        </p:nvSpPr>
        <p:spPr>
          <a:xfrm rot="900000">
            <a:off x="427110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2" name="Oval 191"/>
          <p:cNvSpPr/>
          <p:nvPr/>
        </p:nvSpPr>
        <p:spPr>
          <a:xfrm rot="900000">
            <a:off x="487100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3" name="Oval 192"/>
          <p:cNvSpPr/>
          <p:nvPr/>
        </p:nvSpPr>
        <p:spPr>
          <a:xfrm rot="900000">
            <a:off x="461213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4" name="Oval 193"/>
          <p:cNvSpPr/>
          <p:nvPr/>
        </p:nvSpPr>
        <p:spPr>
          <a:xfrm rot="900000">
            <a:off x="56292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5" name="Oval 194"/>
          <p:cNvSpPr/>
          <p:nvPr/>
        </p:nvSpPr>
        <p:spPr>
          <a:xfrm rot="900000">
            <a:off x="52775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6" name="Oval 195"/>
          <p:cNvSpPr/>
          <p:nvPr/>
        </p:nvSpPr>
        <p:spPr>
          <a:xfrm rot="900000">
            <a:off x="458676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7" name="Oval 196"/>
          <p:cNvSpPr/>
          <p:nvPr/>
        </p:nvSpPr>
        <p:spPr>
          <a:xfrm rot="900000">
            <a:off x="43024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8" name="Oval 197"/>
          <p:cNvSpPr/>
          <p:nvPr/>
        </p:nvSpPr>
        <p:spPr>
          <a:xfrm rot="900000">
            <a:off x="50967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9" name="Oval 198"/>
          <p:cNvSpPr/>
          <p:nvPr/>
        </p:nvSpPr>
        <p:spPr>
          <a:xfrm rot="900000">
            <a:off x="498600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0" name="Oval 199"/>
          <p:cNvSpPr/>
          <p:nvPr/>
        </p:nvSpPr>
        <p:spPr>
          <a:xfrm rot="19800000">
            <a:off x="4644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1" name="Oval 200"/>
          <p:cNvSpPr/>
          <p:nvPr/>
        </p:nvSpPr>
        <p:spPr>
          <a:xfrm rot="19800000">
            <a:off x="508535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2" name="Oval 201"/>
          <p:cNvSpPr/>
          <p:nvPr/>
        </p:nvSpPr>
        <p:spPr>
          <a:xfrm rot="19800000">
            <a:off x="518636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3" name="Oval 202"/>
          <p:cNvSpPr/>
          <p:nvPr/>
        </p:nvSpPr>
        <p:spPr>
          <a:xfrm rot="19800000">
            <a:off x="497850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4" name="Oval 203"/>
          <p:cNvSpPr/>
          <p:nvPr/>
        </p:nvSpPr>
        <p:spPr>
          <a:xfrm rot="19800000">
            <a:off x="5462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5" name="Oval 204"/>
          <p:cNvSpPr/>
          <p:nvPr/>
        </p:nvSpPr>
        <p:spPr>
          <a:xfrm rot="19800000">
            <a:off x="54351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6" name="Oval 205"/>
          <p:cNvSpPr/>
          <p:nvPr/>
        </p:nvSpPr>
        <p:spPr>
          <a:xfrm>
            <a:off x="4919392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7" name="Oval 206"/>
          <p:cNvSpPr/>
          <p:nvPr/>
        </p:nvSpPr>
        <p:spPr>
          <a:xfrm>
            <a:off x="4673892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8" name="Oval 207"/>
          <p:cNvSpPr/>
          <p:nvPr/>
        </p:nvSpPr>
        <p:spPr>
          <a:xfrm>
            <a:off x="3948225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9" name="TextBox 208"/>
          <p:cNvSpPr txBox="1"/>
          <p:nvPr/>
        </p:nvSpPr>
        <p:spPr>
          <a:xfrm>
            <a:off x="3127760" y="2530383"/>
            <a:ext cx="2301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path-space integration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(projection)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0" name="Down Arrow 209"/>
          <p:cNvSpPr/>
          <p:nvPr/>
        </p:nvSpPr>
        <p:spPr>
          <a:xfrm>
            <a:off x="4145120" y="3174422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6666213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666214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7271599" y="4939369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pixels 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on sensor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696247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5" name="Oval 214"/>
          <p:cNvSpPr/>
          <p:nvPr/>
        </p:nvSpPr>
        <p:spPr>
          <a:xfrm>
            <a:off x="756237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6" name="Oval 215"/>
          <p:cNvSpPr/>
          <p:nvPr/>
        </p:nvSpPr>
        <p:spPr>
          <a:xfrm>
            <a:off x="730350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7" name="Oval 216"/>
          <p:cNvSpPr/>
          <p:nvPr/>
        </p:nvSpPr>
        <p:spPr>
          <a:xfrm>
            <a:off x="833979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8" name="Oval 217"/>
          <p:cNvSpPr/>
          <p:nvPr/>
        </p:nvSpPr>
        <p:spPr>
          <a:xfrm>
            <a:off x="797143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9" name="Oval 218"/>
          <p:cNvSpPr/>
          <p:nvPr/>
        </p:nvSpPr>
        <p:spPr>
          <a:xfrm>
            <a:off x="727813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0" name="Oval 219"/>
          <p:cNvSpPr/>
          <p:nvPr/>
        </p:nvSpPr>
        <p:spPr>
          <a:xfrm>
            <a:off x="6993839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1" name="Oval 220"/>
          <p:cNvSpPr/>
          <p:nvPr/>
        </p:nvSpPr>
        <p:spPr>
          <a:xfrm>
            <a:off x="7790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2" name="Oval 221"/>
          <p:cNvSpPr/>
          <p:nvPr/>
        </p:nvSpPr>
        <p:spPr>
          <a:xfrm>
            <a:off x="7679913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3" name="Oval 222"/>
          <p:cNvSpPr/>
          <p:nvPr/>
        </p:nvSpPr>
        <p:spPr>
          <a:xfrm rot="19800000">
            <a:off x="732195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4" name="Oval 223"/>
          <p:cNvSpPr/>
          <p:nvPr/>
        </p:nvSpPr>
        <p:spPr>
          <a:xfrm rot="19800000">
            <a:off x="79243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5" name="Oval 224"/>
          <p:cNvSpPr/>
          <p:nvPr/>
        </p:nvSpPr>
        <p:spPr>
          <a:xfrm rot="19800000">
            <a:off x="8675019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6" name="Oval 225"/>
          <p:cNvSpPr/>
          <p:nvPr/>
        </p:nvSpPr>
        <p:spPr>
          <a:xfrm rot="19800000">
            <a:off x="834760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7" name="Oval 226"/>
          <p:cNvSpPr/>
          <p:nvPr/>
        </p:nvSpPr>
        <p:spPr>
          <a:xfrm rot="19800000">
            <a:off x="7616697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8" name="Oval 227"/>
          <p:cNvSpPr/>
          <p:nvPr/>
        </p:nvSpPr>
        <p:spPr>
          <a:xfrm rot="19800000">
            <a:off x="73533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9" name="Oval 228"/>
          <p:cNvSpPr/>
          <p:nvPr/>
        </p:nvSpPr>
        <p:spPr>
          <a:xfrm rot="19800000">
            <a:off x="8150151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0" name="Oval 229"/>
          <p:cNvSpPr/>
          <p:nvPr/>
        </p:nvSpPr>
        <p:spPr>
          <a:xfrm rot="19800000">
            <a:off x="803940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1" name="Oval 230"/>
          <p:cNvSpPr/>
          <p:nvPr/>
        </p:nvSpPr>
        <p:spPr>
          <a:xfrm rot="1800000">
            <a:off x="682872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2" name="Oval 231"/>
          <p:cNvSpPr/>
          <p:nvPr/>
        </p:nvSpPr>
        <p:spPr>
          <a:xfrm rot="1800000">
            <a:off x="742862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3" name="Oval 232"/>
          <p:cNvSpPr/>
          <p:nvPr/>
        </p:nvSpPr>
        <p:spPr>
          <a:xfrm rot="1800000">
            <a:off x="716975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4" name="Oval 233"/>
          <p:cNvSpPr/>
          <p:nvPr/>
        </p:nvSpPr>
        <p:spPr>
          <a:xfrm rot="1800000">
            <a:off x="820604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5" name="Oval 234"/>
          <p:cNvSpPr/>
          <p:nvPr/>
        </p:nvSpPr>
        <p:spPr>
          <a:xfrm rot="1800000">
            <a:off x="78376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6" name="Oval 235"/>
          <p:cNvSpPr/>
          <p:nvPr/>
        </p:nvSpPr>
        <p:spPr>
          <a:xfrm rot="1800000">
            <a:off x="7144387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7" name="Oval 236"/>
          <p:cNvSpPr/>
          <p:nvPr/>
        </p:nvSpPr>
        <p:spPr>
          <a:xfrm rot="1800000">
            <a:off x="686009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8" name="Oval 237"/>
          <p:cNvSpPr/>
          <p:nvPr/>
        </p:nvSpPr>
        <p:spPr>
          <a:xfrm rot="1800000">
            <a:off x="7696989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9" name="Oval 238"/>
          <p:cNvSpPr/>
          <p:nvPr/>
        </p:nvSpPr>
        <p:spPr>
          <a:xfrm rot="1800000">
            <a:off x="754363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0" name="Oval 239"/>
          <p:cNvSpPr/>
          <p:nvPr/>
        </p:nvSpPr>
        <p:spPr>
          <a:xfrm rot="900000">
            <a:off x="814264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1" name="Oval 240"/>
          <p:cNvSpPr/>
          <p:nvPr/>
        </p:nvSpPr>
        <p:spPr>
          <a:xfrm rot="900000">
            <a:off x="8758104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2" name="Oval 241"/>
          <p:cNvSpPr/>
          <p:nvPr/>
        </p:nvSpPr>
        <p:spPr>
          <a:xfrm rot="900000">
            <a:off x="850035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3" name="Oval 242"/>
          <p:cNvSpPr/>
          <p:nvPr/>
        </p:nvSpPr>
        <p:spPr>
          <a:xfrm rot="900000">
            <a:off x="9446594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4" name="Oval 243"/>
          <p:cNvSpPr/>
          <p:nvPr/>
        </p:nvSpPr>
        <p:spPr>
          <a:xfrm rot="900000">
            <a:off x="9140951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5" name="Oval 244"/>
          <p:cNvSpPr/>
          <p:nvPr/>
        </p:nvSpPr>
        <p:spPr>
          <a:xfrm rot="900000">
            <a:off x="847498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6" name="Oval 245"/>
          <p:cNvSpPr/>
          <p:nvPr/>
        </p:nvSpPr>
        <p:spPr>
          <a:xfrm rot="900000">
            <a:off x="8190690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7" name="Oval 246"/>
          <p:cNvSpPr/>
          <p:nvPr/>
        </p:nvSpPr>
        <p:spPr>
          <a:xfrm rot="900000">
            <a:off x="898386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8" name="Oval 247"/>
          <p:cNvSpPr/>
          <p:nvPr/>
        </p:nvSpPr>
        <p:spPr>
          <a:xfrm rot="900000">
            <a:off x="887311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9" name="Oval 248"/>
          <p:cNvSpPr/>
          <p:nvPr/>
        </p:nvSpPr>
        <p:spPr>
          <a:xfrm rot="19800000">
            <a:off x="853240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0" name="Oval 249"/>
          <p:cNvSpPr/>
          <p:nvPr/>
        </p:nvSpPr>
        <p:spPr>
          <a:xfrm rot="19800000">
            <a:off x="897246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1" name="Oval 250"/>
          <p:cNvSpPr/>
          <p:nvPr/>
        </p:nvSpPr>
        <p:spPr>
          <a:xfrm rot="19800000">
            <a:off x="9073471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2" name="Oval 251"/>
          <p:cNvSpPr/>
          <p:nvPr/>
        </p:nvSpPr>
        <p:spPr>
          <a:xfrm rot="19800000">
            <a:off x="886560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3" name="Oval 252"/>
          <p:cNvSpPr/>
          <p:nvPr/>
        </p:nvSpPr>
        <p:spPr>
          <a:xfrm rot="19800000">
            <a:off x="9315957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4" name="Oval 253"/>
          <p:cNvSpPr/>
          <p:nvPr/>
        </p:nvSpPr>
        <p:spPr>
          <a:xfrm rot="19800000">
            <a:off x="9261576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5" name="Oval 254"/>
          <p:cNvSpPr/>
          <p:nvPr/>
        </p:nvSpPr>
        <p:spPr>
          <a:xfrm>
            <a:off x="8806495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6" name="Oval 255"/>
          <p:cNvSpPr/>
          <p:nvPr/>
        </p:nvSpPr>
        <p:spPr>
          <a:xfrm>
            <a:off x="8562112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7" name="Oval 256"/>
          <p:cNvSpPr/>
          <p:nvPr/>
        </p:nvSpPr>
        <p:spPr>
          <a:xfrm>
            <a:off x="7819768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8" name="TextBox 257"/>
          <p:cNvSpPr txBox="1"/>
          <p:nvPr/>
        </p:nvSpPr>
        <p:spPr>
          <a:xfrm>
            <a:off x="7414888" y="3509664"/>
            <a:ext cx="20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integrated radiance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9" name="Oval 258"/>
          <p:cNvSpPr/>
          <p:nvPr/>
        </p:nvSpPr>
        <p:spPr>
          <a:xfrm rot="19800000">
            <a:off x="7630250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0" name="TextBox 259"/>
          <p:cNvSpPr txBox="1"/>
          <p:nvPr/>
        </p:nvSpPr>
        <p:spPr>
          <a:xfrm rot="16200000">
            <a:off x="5118058" y="3212883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pixel value (radiance)</a:t>
            </a:r>
            <a:endParaRPr lang="en-GB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>
            <a:off x="6893105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2" name="Oval 261"/>
          <p:cNvSpPr/>
          <p:nvPr/>
        </p:nvSpPr>
        <p:spPr>
          <a:xfrm rot="1800000">
            <a:off x="5401191" y="361076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4" name="TextBox 263"/>
          <p:cNvSpPr txBox="1"/>
          <p:nvPr/>
        </p:nvSpPr>
        <p:spPr>
          <a:xfrm>
            <a:off x="4648598" y="4100252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variation/</a:t>
            </a:r>
          </a:p>
          <a:p>
            <a:r>
              <a:rPr lang="en-US" dirty="0"/>
              <a:t>anisotropy?</a:t>
            </a:r>
            <a:endParaRPr lang="en-GB" dirty="0"/>
          </a:p>
        </p:txBody>
      </p:sp>
      <p:sp>
        <p:nvSpPr>
          <p:cNvPr id="265" name="TextBox 264"/>
          <p:cNvSpPr txBox="1"/>
          <p:nvPr/>
        </p:nvSpPr>
        <p:spPr>
          <a:xfrm>
            <a:off x="6785722" y="4456892"/>
            <a:ext cx="322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in regression</a:t>
            </a:r>
            <a:r>
              <a:rPr lang="en-GB" dirty="0"/>
              <a:t>/reconstruction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course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32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 flipH="1">
            <a:off x="1122227" y="2835046"/>
            <a:ext cx="4407564" cy="2623548"/>
            <a:chOff x="1123844" y="2836008"/>
            <a:chExt cx="4404330" cy="2621624"/>
          </a:xfrm>
        </p:grpSpPr>
        <p:sp>
          <p:nvSpPr>
            <p:cNvPr id="29" name="Rectangle 28"/>
            <p:cNvSpPr/>
            <p:nvPr/>
          </p:nvSpPr>
          <p:spPr>
            <a:xfrm flipH="1" flipV="1">
              <a:off x="1123844" y="2836008"/>
              <a:ext cx="4404330" cy="2621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https://www.dsiac.org/sites/www.dsiac.org/files/uploads/refraction_5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244" y="3344532"/>
              <a:ext cx="1664879" cy="14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750" y="3174261"/>
              <a:ext cx="2533446" cy="158340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125461" y="2836987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OpenGL</a:t>
              </a:r>
              <a:endParaRPr lang="en-GB" sz="2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63174" y="3136760"/>
              <a:ext cx="19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Stachowiak</a:t>
              </a:r>
              <a:r>
                <a:rPr lang="en-GB" dirty="0"/>
                <a:t> 2010]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55123" y="2860000"/>
              <a:ext cx="1277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Raytracing</a:t>
              </a:r>
              <a:endParaRPr lang="en-GB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95243" y="3183858"/>
              <a:ext cx="1664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Whitted</a:t>
              </a:r>
              <a:r>
                <a:rPr lang="en-GB" dirty="0"/>
                <a:t> 1980]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= geometry + radiometry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9331" y="5110304"/>
            <a:ext cx="166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camera </a:t>
            </a:r>
            <a:r>
              <a:rPr lang="en-GB" dirty="0" err="1">
                <a:solidFill>
                  <a:schemeClr val="bg1"/>
                </a:solidFill>
              </a:rPr>
              <a:t>obscura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169" y="2152114"/>
            <a:ext cx="4196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>
                <a:solidFill>
                  <a:srgbClr val="FFFF00"/>
                </a:solidFill>
              </a:rPr>
              <a:t>geometry/projection</a:t>
            </a:r>
            <a:r>
              <a:rPr lang="en-GB" sz="2000" dirty="0"/>
              <a:t> </a:t>
            </a:r>
          </a:p>
          <a:p>
            <a:pPr algn="just"/>
            <a:r>
              <a:rPr lang="en-GB" sz="2000" dirty="0"/>
              <a:t>for pin-hole model known since 400BC</a:t>
            </a:r>
          </a:p>
        </p:txBody>
      </p:sp>
      <p:pic>
        <p:nvPicPr>
          <p:cNvPr id="2050" name="Picture 2" descr="https://static.videomaker.com/cdn/farfuture/56y0e4tP-8fkGCBfIOPw-HF8wmcSPe0j2hxiWm_PsPo/mtime:1466809038/sites/videomaker.com/files/styles/vm_image_token_lightbox/public/articles/17840/337-C13-Lighting-PRIMARY.png?itok=hXQ_W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2837315"/>
            <a:ext cx="4583523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8758" y="2128122"/>
            <a:ext cx="3981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 err="1">
                <a:solidFill>
                  <a:srgbClr val="FFFF00"/>
                </a:solidFill>
              </a:rPr>
              <a:t>radiometrically</a:t>
            </a:r>
            <a:r>
              <a:rPr lang="en-GB" sz="2000" dirty="0">
                <a:solidFill>
                  <a:srgbClr val="FFFF00"/>
                </a:solidFill>
              </a:rPr>
              <a:t> accurate simulation</a:t>
            </a:r>
            <a:endParaRPr lang="en-GB" sz="2000" dirty="0"/>
          </a:p>
          <a:p>
            <a:pPr algn="just"/>
            <a:r>
              <a:rPr lang="en-GB" sz="2000" dirty="0"/>
              <a:t>is important for photorealism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5375" y="5133138"/>
            <a:ext cx="2823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</a:schemeClr>
                </a:solidFill>
              </a:rPr>
              <a:t>[photo credit: videomaker.com June 2015]</a:t>
            </a:r>
          </a:p>
        </p:txBody>
      </p:sp>
      <p:pic>
        <p:nvPicPr>
          <p:cNvPr id="37" name="Picture 2" descr="Camera Obscura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27" y="2854407"/>
            <a:ext cx="4404330" cy="26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amera Obscur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227" y="2854407"/>
            <a:ext cx="4404330" cy="26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= geometry + radiometry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169" y="2152114"/>
            <a:ext cx="4196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>
                <a:solidFill>
                  <a:srgbClr val="FFFF00"/>
                </a:solidFill>
              </a:rPr>
              <a:t>geometry/projection</a:t>
            </a:r>
            <a:r>
              <a:rPr lang="en-GB" sz="2000" dirty="0"/>
              <a:t> </a:t>
            </a:r>
          </a:p>
          <a:p>
            <a:pPr algn="just"/>
            <a:r>
              <a:rPr lang="en-GB" sz="2000" dirty="0"/>
              <a:t>for pin-hole model known since 400BC</a:t>
            </a:r>
          </a:p>
        </p:txBody>
      </p:sp>
      <p:pic>
        <p:nvPicPr>
          <p:cNvPr id="2050" name="Picture 2" descr="https://static.videomaker.com/cdn/farfuture/56y0e4tP-8fkGCBfIOPw-HF8wmcSPe0j2hxiWm_PsPo/mtime:1466809038/sites/videomaker.com/files/styles/vm_image_token_lightbox/public/articles/17840/337-C13-Lighting-PRIMARY.png?itok=hXQ_W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2837315"/>
            <a:ext cx="4583523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8758" y="2128122"/>
            <a:ext cx="3981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 err="1">
                <a:solidFill>
                  <a:srgbClr val="FFFF00"/>
                </a:solidFill>
              </a:rPr>
              <a:t>radiometrically</a:t>
            </a:r>
            <a:r>
              <a:rPr lang="en-GB" sz="2000" dirty="0">
                <a:solidFill>
                  <a:srgbClr val="FFFF00"/>
                </a:solidFill>
              </a:rPr>
              <a:t> accurate simulation</a:t>
            </a:r>
            <a:endParaRPr lang="en-GB" sz="2000" dirty="0"/>
          </a:p>
          <a:p>
            <a:pPr algn="just"/>
            <a:r>
              <a:rPr lang="en-GB" sz="2000" dirty="0"/>
              <a:t>is important for photorealism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5375" y="5133138"/>
            <a:ext cx="2823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</a:schemeClr>
                </a:solidFill>
              </a:rPr>
              <a:t>[photo credit: videomaker.com June 2015]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18993" y="2854407"/>
            <a:ext cx="4407564" cy="2623548"/>
            <a:chOff x="1123844" y="2836008"/>
            <a:chExt cx="4404330" cy="2621624"/>
          </a:xfrm>
        </p:grpSpPr>
        <p:sp>
          <p:nvSpPr>
            <p:cNvPr id="29" name="Rectangle 28"/>
            <p:cNvSpPr/>
            <p:nvPr/>
          </p:nvSpPr>
          <p:spPr>
            <a:xfrm flipH="1" flipV="1">
              <a:off x="1123844" y="2836008"/>
              <a:ext cx="4404330" cy="2621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https://www.dsiac.org/sites/www.dsiac.org/files/uploads/refraction_5x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244" y="3344532"/>
              <a:ext cx="1664879" cy="14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750" y="3174261"/>
              <a:ext cx="2533446" cy="158340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125461" y="2836987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OpenGL</a:t>
              </a:r>
              <a:endParaRPr lang="en-GB" sz="2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63174" y="3136760"/>
              <a:ext cx="19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Stachowiak</a:t>
              </a:r>
              <a:r>
                <a:rPr lang="en-GB" dirty="0"/>
                <a:t> 2010]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55123" y="2860000"/>
              <a:ext cx="1277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Raytracing</a:t>
              </a:r>
              <a:endParaRPr lang="en-GB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95243" y="3183858"/>
              <a:ext cx="1664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Whitted</a:t>
              </a:r>
              <a:r>
                <a:rPr lang="en-GB" dirty="0"/>
                <a:t> 1980]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2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558" y="365125"/>
            <a:ext cx="10515600" cy="1325563"/>
          </a:xfrm>
        </p:spPr>
        <p:txBody>
          <a:bodyPr/>
          <a:lstStyle/>
          <a:p>
            <a:r>
              <a:rPr lang="en-GB" dirty="0"/>
              <a:t>Radiometric fidelity improves photorealism</a:t>
            </a:r>
          </a:p>
        </p:txBody>
      </p:sp>
      <p:pic>
        <p:nvPicPr>
          <p:cNvPr id="12" name="Picture 4" descr="http://www.colourbox.com/preview/3376461-405692-fresh-grapes-and-red-apple-isolated-on-a-black-backgroun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306" y="2592954"/>
            <a:ext cx="3460528" cy="2307468"/>
          </a:xfrm>
          <a:prstGeom prst="rect">
            <a:avLst/>
          </a:prstGeom>
          <a:noFill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/>
          <a:srcRect r="2499"/>
          <a:stretch>
            <a:fillRect/>
          </a:stretch>
        </p:blipFill>
        <p:spPr bwMode="auto">
          <a:xfrm>
            <a:off x="4465569" y="2509375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425353" y="4717159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200" dirty="0"/>
              <a:t>Pedro Campos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9424" y="2223622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manually painted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6371" y="2236181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photograph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712969" y="477258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200" dirty="0"/>
              <a:t>Colourbox.com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15271" y="2223622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computer generated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1" name="Picture 6" descr="https://encrypted-tbn2.gstatic.com/images?q=tbn:ANd9GcRHXD7QLlebHQjI862Qf_ix9rUeFEBSQ0vGTFS_S7L5Q0fgH7Qjc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9584" y="2652252"/>
            <a:ext cx="1735138" cy="2119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6577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physics of light is challenging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00571" y="1755671"/>
            <a:ext cx="2677974" cy="1891516"/>
            <a:chOff x="1143000" y="1600200"/>
            <a:chExt cx="6778625" cy="47879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8849" y="1657460"/>
            <a:ext cx="1930509" cy="153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7958319" y="1594896"/>
            <a:ext cx="2551660" cy="1658422"/>
            <a:chOff x="6000760" y="1285866"/>
            <a:chExt cx="2857790" cy="1857388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71700" y="3690672"/>
            <a:ext cx="3438279" cy="253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46353" y="3968534"/>
            <a:ext cx="3340623" cy="223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107601" y="3298158"/>
            <a:ext cx="982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lenses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6027" y="3122384"/>
            <a:ext cx="115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defocus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1305" y="5511021"/>
            <a:ext cx="13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materials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1464" y="3959848"/>
            <a:ext cx="159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light, media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058" y="3178841"/>
            <a:ext cx="1875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exposure time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6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7</a:t>
            </a:fld>
            <a:endParaRPr lang="en-GB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503651" y="1856792"/>
            <a:ext cx="1495692" cy="138056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Image ?</a:t>
            </a:r>
            <a:endParaRPr lang="fr-FR" sz="2000">
              <a:solidFill>
                <a:srgbClr val="000000"/>
              </a:solidFill>
            </a:endParaRPr>
          </a:p>
        </p:txBody>
      </p:sp>
      <p:pic>
        <p:nvPicPr>
          <p:cNvPr id="21" name="Picture 6" descr="chandelier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79269" y="1559586"/>
            <a:ext cx="1380638" cy="1840757"/>
          </a:xfrm>
          <a:prstGeom prst="rect">
            <a:avLst/>
          </a:prstGeom>
          <a:noFill/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5333" r="1334"/>
          <a:stretch>
            <a:fillRect/>
          </a:stretch>
        </p:blipFill>
        <p:spPr bwMode="auto">
          <a:xfrm>
            <a:off x="3750991" y="2662123"/>
            <a:ext cx="4736357" cy="32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356548">
            <a:off x="8813135" y="1407549"/>
            <a:ext cx="790991" cy="80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2816184" y="1925654"/>
            <a:ext cx="6207542" cy="3504796"/>
            <a:chOff x="2816184" y="1925654"/>
            <a:chExt cx="6207542" cy="3504796"/>
          </a:xfrm>
        </p:grpSpPr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4323364" y="4785012"/>
              <a:ext cx="1220098" cy="6454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816184" y="1925654"/>
              <a:ext cx="6207542" cy="3504796"/>
              <a:chOff x="2816184" y="1925654"/>
              <a:chExt cx="6207542" cy="3504796"/>
            </a:xfrm>
          </p:grpSpPr>
          <p:grpSp>
            <p:nvGrpSpPr>
              <p:cNvPr id="24" name="Group 9"/>
              <p:cNvGrpSpPr>
                <a:grpSpLocks/>
              </p:cNvGrpSpPr>
              <p:nvPr/>
            </p:nvGrpSpPr>
            <p:grpSpPr bwMode="auto">
              <a:xfrm>
                <a:off x="3031909" y="2073751"/>
                <a:ext cx="5991817" cy="3073874"/>
                <a:chOff x="1056" y="1112"/>
                <a:chExt cx="4006" cy="2056"/>
              </a:xfrm>
            </p:grpSpPr>
            <p:sp>
              <p:nvSpPr>
                <p:cNvPr id="32" name="Line 10"/>
                <p:cNvSpPr>
                  <a:spLocks noChangeShapeType="1"/>
                </p:cNvSpPr>
                <p:nvPr/>
              </p:nvSpPr>
              <p:spPr bwMode="auto">
                <a:xfrm>
                  <a:off x="1056" y="1536"/>
                  <a:ext cx="3024" cy="163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80" y="1112"/>
                  <a:ext cx="982" cy="2056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25" name="Group 12"/>
              <p:cNvGrpSpPr>
                <a:grpSpLocks/>
              </p:cNvGrpSpPr>
              <p:nvPr/>
            </p:nvGrpSpPr>
            <p:grpSpPr bwMode="auto">
              <a:xfrm>
                <a:off x="3391450" y="1925654"/>
                <a:ext cx="5536564" cy="2073896"/>
                <a:chOff x="1296" y="1013"/>
                <a:chExt cx="3702" cy="1387"/>
              </a:xfrm>
            </p:grpSpPr>
            <p:sp>
              <p:nvSpPr>
                <p:cNvPr id="30" name="Line 13"/>
                <p:cNvSpPr>
                  <a:spLocks noChangeShapeType="1"/>
                </p:cNvSpPr>
                <p:nvPr/>
              </p:nvSpPr>
              <p:spPr bwMode="auto">
                <a:xfrm>
                  <a:off x="1296" y="1584"/>
                  <a:ext cx="1776" cy="816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072" y="1013"/>
                  <a:ext cx="1926" cy="1387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7" name="Line 16"/>
              <p:cNvSpPr>
                <a:spLocks noChangeShapeType="1"/>
              </p:cNvSpPr>
              <p:nvPr/>
            </p:nvSpPr>
            <p:spPr bwMode="auto">
              <a:xfrm>
                <a:off x="2816184" y="2705266"/>
                <a:ext cx="1507180" cy="2079746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 flipV="1">
                <a:off x="5543463" y="2003196"/>
                <a:ext cx="3424351" cy="342725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stealth" w="lg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749428" y="1490091"/>
            <a:ext cx="1529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virtual </a:t>
            </a:r>
          </a:p>
          <a:p>
            <a:pPr algn="r"/>
            <a:r>
              <a:rPr lang="en-US" sz="2000" dirty="0"/>
              <a:t>light emitter</a:t>
            </a:r>
            <a:endParaRPr lang="en-GB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9701301" y="1365865"/>
            <a:ext cx="97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</a:t>
            </a:r>
          </a:p>
          <a:p>
            <a:r>
              <a:rPr lang="en-US" sz="2000" dirty="0"/>
              <a:t>camera</a:t>
            </a:r>
            <a:endParaRPr lang="en-GB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4140373" y="2278443"/>
            <a:ext cx="388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scene: geometry + materials</a:t>
            </a:r>
            <a:endParaRPr lang="en-GB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62350" y="3377259"/>
            <a:ext cx="190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exitant</a:t>
            </a:r>
            <a:r>
              <a:rPr lang="en-US" sz="2000" dirty="0">
                <a:solidFill>
                  <a:srgbClr val="FFFF00"/>
                </a:solidFill>
              </a:rPr>
              <a:t> radiance</a:t>
            </a:r>
            <a:r>
              <a:rPr lang="en-GB" sz="2000" dirty="0">
                <a:solidFill>
                  <a:srgbClr val="FFFF00"/>
                </a:solidFill>
              </a:rPr>
              <a:t> 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8598236" y="2351323"/>
            <a:ext cx="2598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FF00"/>
                </a:solidFill>
              </a:rPr>
              <a:t>estimate incident radiance at all pixels</a:t>
            </a:r>
          </a:p>
          <a:p>
            <a:pPr algn="r"/>
            <a:r>
              <a:rPr lang="en-US" sz="2000" dirty="0">
                <a:solidFill>
                  <a:srgbClr val="FFFF00"/>
                </a:solidFill>
              </a:rPr>
              <a:t>on the virtual sensor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96705" y="3684869"/>
            <a:ext cx="742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W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m</a:t>
            </a:r>
            <a:r>
              <a:rPr lang="en-US" sz="2000" baseline="30000" dirty="0">
                <a:solidFill>
                  <a:srgbClr val="FFFF00"/>
                </a:solidFill>
              </a:rPr>
              <a:t>2</a:t>
            </a:r>
            <a:r>
              <a:rPr lang="en-US" sz="2000" dirty="0">
                <a:solidFill>
                  <a:srgbClr val="FFFF00"/>
                </a:solidFill>
              </a:rPr>
              <a:t> Sr</a:t>
            </a:r>
            <a:endParaRPr lang="en-GB" sz="2000" dirty="0">
              <a:solidFill>
                <a:srgbClr val="FFFF00"/>
              </a:solidFill>
            </a:endParaRPr>
          </a:p>
        </p:txBody>
      </p:sp>
      <p:cxnSp>
        <p:nvCxnSpPr>
          <p:cNvPr id="7" name="Straight Connector 6"/>
          <p:cNvCxnSpPr>
            <a:stCxn id="44" idx="1"/>
            <a:endCxn id="44" idx="3"/>
          </p:cNvCxnSpPr>
          <p:nvPr/>
        </p:nvCxnSpPr>
        <p:spPr>
          <a:xfrm>
            <a:off x="2496705" y="4038812"/>
            <a:ext cx="74251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0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Each reflection is modelled by an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8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4672676" y="3574493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5163661" y="2906426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6442610" y="2772813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 flipH="1">
            <a:off x="5092028" y="5370014"/>
            <a:ext cx="143266" cy="133614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92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9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5934735" y="4034002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5937161" y="4034002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5952734" y="4046747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0483"/>
            <a:ext cx="10515600" cy="1325563"/>
          </a:xfrm>
        </p:spPr>
        <p:txBody>
          <a:bodyPr/>
          <a:lstStyle/>
          <a:p>
            <a:r>
              <a:rPr lang="en-GB" dirty="0"/>
              <a:t>Each reflection is modelled by an integration</a:t>
            </a:r>
          </a:p>
        </p:txBody>
      </p:sp>
    </p:spTree>
    <p:extLst>
      <p:ext uri="{BB962C8B-B14F-4D97-AF65-F5344CB8AC3E}">
        <p14:creationId xmlns:p14="http://schemas.microsoft.com/office/powerpoint/2010/main" val="67438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357</Words>
  <Application>Microsoft Office PowerPoint</Application>
  <PresentationFormat>Widescreen</PresentationFormat>
  <Paragraphs>116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FOURIER ANALYSIS  OF NUMERICAL INTEGRATION IN MONTE CARLO RENDERING</vt:lpstr>
      <vt:lpstr>This course …</vt:lpstr>
      <vt:lpstr>Rendering = geometry + radiometry</vt:lpstr>
      <vt:lpstr>Rendering = geometry + radiometry</vt:lpstr>
      <vt:lpstr>Radiometric fidelity improves photorealism</vt:lpstr>
      <vt:lpstr>Simulating the physics of light is challenging</vt:lpstr>
      <vt:lpstr>Light transport</vt:lpstr>
      <vt:lpstr>Each reflection is modelled by an integration</vt:lpstr>
      <vt:lpstr>Each reflection is modelled by an integration</vt:lpstr>
      <vt:lpstr>Each reflection is modelled by an integration</vt:lpstr>
      <vt:lpstr>Light transport: recursive integral equation</vt:lpstr>
      <vt:lpstr>L is a sum of high-dimensional integrals</vt:lpstr>
      <vt:lpstr>Function-space view: Sampling in path space</vt:lpstr>
      <vt:lpstr>Sample locations shown in path-pixel space</vt:lpstr>
      <vt:lpstr>Rendering:  integration followed by reconstruction</vt:lpstr>
      <vt:lpstr>Reconstruction</vt:lpstr>
      <vt:lpstr>PowerPoint Presentation</vt:lpstr>
      <vt:lpstr>Local variation is useful for adaptive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Subr, Kartic</cp:lastModifiedBy>
  <cp:revision>42</cp:revision>
  <dcterms:created xsi:type="dcterms:W3CDTF">2016-07-20T08:33:23Z</dcterms:created>
  <dcterms:modified xsi:type="dcterms:W3CDTF">2016-07-20T12:39:10Z</dcterms:modified>
</cp:coreProperties>
</file>